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60" r:id="rId2"/>
    <p:sldId id="473" r:id="rId3"/>
    <p:sldId id="474" r:id="rId4"/>
    <p:sldId id="374" r:id="rId5"/>
    <p:sldId id="391" r:id="rId6"/>
    <p:sldId id="303" r:id="rId7"/>
    <p:sldId id="304" r:id="rId8"/>
    <p:sldId id="426" r:id="rId9"/>
    <p:sldId id="427" r:id="rId10"/>
    <p:sldId id="428" r:id="rId11"/>
    <p:sldId id="452" r:id="rId12"/>
    <p:sldId id="468" r:id="rId13"/>
    <p:sldId id="467" r:id="rId14"/>
    <p:sldId id="448" r:id="rId15"/>
    <p:sldId id="455" r:id="rId16"/>
    <p:sldId id="429" r:id="rId17"/>
    <p:sldId id="430" r:id="rId18"/>
    <p:sldId id="431" r:id="rId19"/>
    <p:sldId id="432" r:id="rId20"/>
    <p:sldId id="433" r:id="rId21"/>
    <p:sldId id="434" r:id="rId22"/>
    <p:sldId id="461" r:id="rId23"/>
    <p:sldId id="466" r:id="rId24"/>
    <p:sldId id="449" r:id="rId25"/>
    <p:sldId id="456" r:id="rId26"/>
    <p:sldId id="435" r:id="rId27"/>
    <p:sldId id="436" r:id="rId28"/>
    <p:sldId id="437" r:id="rId29"/>
    <p:sldId id="438" r:id="rId30"/>
    <p:sldId id="439" r:id="rId31"/>
    <p:sldId id="464" r:id="rId32"/>
    <p:sldId id="469" r:id="rId33"/>
    <p:sldId id="451" r:id="rId34"/>
    <p:sldId id="460" r:id="rId35"/>
    <p:sldId id="440" r:id="rId36"/>
    <p:sldId id="441" r:id="rId37"/>
    <p:sldId id="442" r:id="rId38"/>
    <p:sldId id="443" r:id="rId39"/>
    <p:sldId id="465" r:id="rId40"/>
    <p:sldId id="470" r:id="rId41"/>
    <p:sldId id="450" r:id="rId42"/>
    <p:sldId id="459" r:id="rId43"/>
    <p:sldId id="444" r:id="rId44"/>
    <p:sldId id="445" r:id="rId45"/>
    <p:sldId id="446" r:id="rId46"/>
    <p:sldId id="447" r:id="rId47"/>
    <p:sldId id="462" r:id="rId48"/>
    <p:sldId id="471" r:id="rId49"/>
    <p:sldId id="472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C71"/>
    <a:srgbClr val="000066"/>
    <a:srgbClr val="12A7CD"/>
    <a:srgbClr val="D5EEF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D0F67-751C-413B-A694-8902A5291CEC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1081D-4564-4757-A2C6-74C5911FF9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83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47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94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47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13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11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82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37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29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6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78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2C94-6988-416A-AD22-E57AB9000CE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90B4-473B-4D6B-94FC-3E3FDAD0A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26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71" y="1930024"/>
            <a:ext cx="10191405" cy="38069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59" y="224443"/>
            <a:ext cx="2107231" cy="183711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090342" y="3678382"/>
            <a:ext cx="2414894" cy="382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676698" y="3528491"/>
            <a:ext cx="4276852" cy="532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357" y="3820214"/>
            <a:ext cx="49149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Enerji Yönetim Birimi-Sıfır Atık Koordinatörlüğü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(1.3) Yeşil yerleşke kapsamında sürdürülebilir uygulama yönetimini sağlamak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56" y="2269412"/>
            <a:ext cx="3435413" cy="318259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99" y="2256653"/>
            <a:ext cx="5946648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55" y="1058779"/>
            <a:ext cx="9653082" cy="522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125415" y="1438030"/>
            <a:ext cx="10050585" cy="2305539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L-Şekli 13"/>
          <p:cNvSpPr/>
          <p:nvPr/>
        </p:nvSpPr>
        <p:spPr>
          <a:xfrm>
            <a:off x="2454031" y="3767015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8210060" y="3044091"/>
            <a:ext cx="367325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660401" y="1046482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smtClean="0">
                <a:solidFill>
                  <a:srgbClr val="B99C71"/>
                </a:solidFill>
              </a:rPr>
              <a:t>AMAÇ </a:t>
            </a:r>
            <a:r>
              <a:rPr lang="tr-TR" sz="1200" b="1" dirty="0">
                <a:solidFill>
                  <a:srgbClr val="B99C71"/>
                </a:solidFill>
              </a:rPr>
              <a:t>(A1) </a:t>
            </a:r>
            <a:r>
              <a:rPr lang="tr-TR" sz="1200" b="1" dirty="0" smtClean="0">
                <a:solidFill>
                  <a:srgbClr val="B99C71"/>
                </a:solidFill>
              </a:rPr>
              <a:t>FİZİKSEL VE TEKNOLOJİK ALTYAPININ NİTELİK VE NİCELİĞİNİ ARTIRMAK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991" y="1536312"/>
            <a:ext cx="2225364" cy="21447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83" y="1436286"/>
            <a:ext cx="1930401" cy="21448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918" y="1534232"/>
            <a:ext cx="1946839" cy="205303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815" y="3751382"/>
            <a:ext cx="2907323" cy="271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4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86863" y="1069928"/>
            <a:ext cx="705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smtClean="0">
                <a:solidFill>
                  <a:srgbClr val="B99C71"/>
                </a:solidFill>
              </a:rPr>
              <a:t>AMAÇ (A1) FİZİKSEL VE TEKNOLOJİK ALTYAPININ NİTELİK VE NİCELİĞİNİ ARTIRMAK</a:t>
            </a:r>
          </a:p>
          <a:p>
            <a:pPr algn="ctr"/>
            <a:endParaRPr lang="tr-TR" sz="1200" b="1" dirty="0">
              <a:solidFill>
                <a:srgbClr val="B99C71"/>
              </a:solidFill>
            </a:endParaRPr>
          </a:p>
        </p:txBody>
      </p:sp>
      <p:sp>
        <p:nvSpPr>
          <p:cNvPr id="14" name="L-Şekli 13"/>
          <p:cNvSpPr/>
          <p:nvPr/>
        </p:nvSpPr>
        <p:spPr>
          <a:xfrm rot="10800000">
            <a:off x="1367693" y="1688120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9085384" y="4458675"/>
            <a:ext cx="367325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099226" y="2173963"/>
            <a:ext cx="86965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Amaç-1 </a:t>
            </a:r>
            <a:r>
              <a:rPr lang="tr-TR" sz="2400" b="1" dirty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GENEL PERFORMANS </a:t>
            </a:r>
            <a:r>
              <a:rPr lang="tr-TR" sz="24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(%87,78)</a:t>
            </a:r>
            <a:endParaRPr lang="tr-TR" sz="2400" b="1" dirty="0">
              <a:ln w="0">
                <a:solidFill>
                  <a:srgbClr val="B99C7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endParaRPr lang="tr-TR" dirty="0" smtClean="0">
              <a:ln>
                <a:solidFill>
                  <a:srgbClr val="B99C71"/>
                </a:solidFill>
              </a:ln>
            </a:endParaRPr>
          </a:p>
          <a:p>
            <a:pPr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Amaç (1) kapsamında hedeflere ulaşma düzeyi genel olarak yüksektir.</a:t>
            </a:r>
          </a:p>
          <a:p>
            <a:pPr algn="just"/>
            <a:endParaRPr lang="tr-TR" dirty="0">
              <a:ln>
                <a:solidFill>
                  <a:srgbClr val="B99C71"/>
                </a:solidFill>
              </a:ln>
            </a:endParaRPr>
          </a:p>
          <a:p>
            <a:pPr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Üniversitemiz</a:t>
            </a:r>
            <a:r>
              <a:rPr lang="tr-TR" dirty="0">
                <a:ln>
                  <a:solidFill>
                    <a:srgbClr val="B99C71"/>
                  </a:solidFill>
                </a:ln>
              </a:rPr>
              <a:t>, fiziksel ve dijital altyapısını stratejik plan hedefleri doğrultusunda geliştirmiş ve genişletmiştir</a:t>
            </a:r>
            <a:r>
              <a:rPr lang="tr-TR" dirty="0" smtClean="0">
                <a:ln>
                  <a:solidFill>
                    <a:srgbClr val="B99C71"/>
                  </a:solidFill>
                </a:ln>
              </a:rPr>
              <a:t>.</a:t>
            </a:r>
          </a:p>
          <a:p>
            <a:pPr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Enerji tüketimine (doğalgaz) yönelik düşük performans; deprem </a:t>
            </a:r>
            <a:r>
              <a:rPr lang="tr-TR" dirty="0">
                <a:ln>
                  <a:solidFill>
                    <a:srgbClr val="B99C71"/>
                  </a:solidFill>
                </a:ln>
              </a:rPr>
              <a:t>kaynaklı hasarlar gibi dışsal faktörlerden kaynaklanmaktadır. </a:t>
            </a:r>
            <a:endParaRPr lang="tr-TR" dirty="0" smtClean="0">
              <a:ln>
                <a:solidFill>
                  <a:srgbClr val="B99C71"/>
                </a:solidFill>
              </a:ln>
            </a:endParaRPr>
          </a:p>
          <a:p>
            <a:pPr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Yapılan </a:t>
            </a:r>
            <a:r>
              <a:rPr lang="tr-TR" dirty="0">
                <a:ln>
                  <a:solidFill>
                    <a:srgbClr val="B99C71"/>
                  </a:solidFill>
                </a:ln>
              </a:rPr>
              <a:t>altyapı yatırımları, üniversitemizin eğitim-öğretim ve araştırma faaliyetlerinin niteliğine somut katkı sağlamaktadır</a:t>
            </a:r>
            <a:r>
              <a:rPr lang="tr-TR" dirty="0" smtClean="0">
                <a:ln>
                  <a:solidFill>
                    <a:srgbClr val="B99C71"/>
                  </a:solidFill>
                </a:ln>
              </a:rPr>
              <a:t>.</a:t>
            </a:r>
            <a:endParaRPr lang="tr-TR" dirty="0">
              <a:ln>
                <a:solidFill>
                  <a:srgbClr val="B99C7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416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 flipH="1">
            <a:off x="1061402" y="2508256"/>
            <a:ext cx="9725891" cy="2677656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AMAÇ 2</a:t>
            </a:r>
          </a:p>
          <a:p>
            <a:pPr algn="ctr"/>
            <a:endParaRPr lang="tr-TR" sz="3200" b="1" dirty="0" smtClean="0">
              <a:ln w="0"/>
              <a:solidFill>
                <a:srgbClr val="00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EĞİTİM VE ÖĞRETİM FAALİYETLERİNİN NİTELİK VE NİCELİĞİNİ GELİŞTİRMEK</a:t>
            </a:r>
            <a:endParaRPr lang="tr-T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59" y="2104808"/>
            <a:ext cx="10121225" cy="415531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 flipH="1">
            <a:off x="901522" y="1007749"/>
            <a:ext cx="10480391" cy="560410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 2: </a:t>
            </a:r>
            <a:r>
              <a:rPr lang="tr-TR" b="1" dirty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EĞİTİM VE ÖĞRETİM FAALİYETLERİNİN NİTELİK VE NİCELİĞİNİ </a:t>
            </a:r>
            <a:r>
              <a:rPr lang="tr-TR" b="1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GELİŞTİRMEK</a:t>
            </a:r>
            <a:endParaRPr lang="tr-TR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flipH="1">
            <a:off x="901522" y="1643143"/>
            <a:ext cx="972589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HEDEFLER</a:t>
            </a:r>
            <a:endParaRPr lang="tr-TR" sz="16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Eğitim Öğretimden Sorumlu Rektör Yardımcılığı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(2.1) Ulusal ve yerel ihtiyaçlar doğrultusunda eğitim-öğretim program sayısını artırmak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19" y="2129542"/>
            <a:ext cx="3335419" cy="311458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63" y="2453742"/>
            <a:ext cx="6815919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Eğitim Öğretimden Sorumlu Rektör Yardımcılığı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(2.2) Üniversitemizin öğrenci oranını artırmak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03" y="2031999"/>
            <a:ext cx="3084595" cy="32983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2031999"/>
            <a:ext cx="6095375" cy="41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Eğitim Öğretimden Sorumlu Rektör Yardımcılığı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(2.3) Yan dal, çift ana dal ve tıpta uzmanlık eğitimi program sayısını artırmak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7" y="2139301"/>
            <a:ext cx="3069383" cy="31282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216" y="2063858"/>
            <a:ext cx="6468417" cy="41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Erasmus Koordinatörlüğü-Dış İlişkiler Birimi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(2.4) Üniversitemizde uluslararasılaşmayı geliştirmek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00" y="2279805"/>
            <a:ext cx="3153733" cy="30556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31" y="1866017"/>
            <a:ext cx="5743498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905500" y="2886075"/>
            <a:ext cx="5734050" cy="3190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94" y="2180985"/>
            <a:ext cx="5630061" cy="34294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178" y="1377661"/>
            <a:ext cx="3409371" cy="4569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08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Uzaktan Eğitim Uygulama ve Araştırma Merkezi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(2.5) Uzaktan eğitim programlarının sayısını artırmak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12" y="2329183"/>
            <a:ext cx="3322427" cy="32119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84" y="3026625"/>
            <a:ext cx="5946648" cy="18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Kütüphane ve Dokümantasyon Daire Başkanlığı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(2.6) Kütüphane materyali ve bilimsel dergi sayısını artırmak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85" y="2024184"/>
            <a:ext cx="3348104" cy="33874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26" y="2849118"/>
            <a:ext cx="5946648" cy="27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86863" y="1069928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smtClean="0">
                <a:solidFill>
                  <a:srgbClr val="B99C71"/>
                </a:solidFill>
              </a:rPr>
              <a:t>AMAÇ </a:t>
            </a:r>
            <a:r>
              <a:rPr lang="tr-TR" sz="1200" b="1" dirty="0">
                <a:solidFill>
                  <a:srgbClr val="B99C71"/>
                </a:solidFill>
              </a:rPr>
              <a:t>(A2) </a:t>
            </a:r>
            <a:r>
              <a:rPr lang="tr-TR" sz="1200" b="1" dirty="0" smtClean="0">
                <a:solidFill>
                  <a:srgbClr val="B99C71"/>
                </a:solidFill>
              </a:rPr>
              <a:t>EĞİTİM VE ÖĞRETİM FAALİYETLERİNİN NİTELİK VE NİCELİĞİNİ GELİŞTİRMEK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125415" y="1438030"/>
            <a:ext cx="10800862" cy="2305539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L-Şekli 13"/>
          <p:cNvSpPr/>
          <p:nvPr/>
        </p:nvSpPr>
        <p:spPr>
          <a:xfrm>
            <a:off x="2454031" y="3767015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8210060" y="3044091"/>
            <a:ext cx="367325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94" y="1561703"/>
            <a:ext cx="1549433" cy="160352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86" y="1543758"/>
            <a:ext cx="1562735" cy="165273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11" y="1506024"/>
            <a:ext cx="1803202" cy="1752992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971" y="1514209"/>
            <a:ext cx="1839803" cy="179951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613" y="1476473"/>
            <a:ext cx="1770532" cy="1852882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548" y="1552313"/>
            <a:ext cx="1810586" cy="176141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9814" y="3842505"/>
            <a:ext cx="2907323" cy="266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86863" y="1069928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rgbClr val="B99C71"/>
                </a:solidFill>
              </a:rPr>
              <a:t>AMAÇ (A2</a:t>
            </a:r>
            <a:r>
              <a:rPr lang="tr-TR" sz="1200" b="1" dirty="0" smtClean="0">
                <a:solidFill>
                  <a:srgbClr val="B99C71"/>
                </a:solidFill>
              </a:rPr>
              <a:t>): </a:t>
            </a:r>
            <a:r>
              <a:rPr lang="tr-TR" sz="1200" b="1" dirty="0">
                <a:solidFill>
                  <a:srgbClr val="B99C71"/>
                </a:solidFill>
              </a:rPr>
              <a:t>EĞİTİM VE ÖĞRETİM FAALİYETLERİNİN NİTELİK VE NİCELİĞİNİ GELİŞTİRMEK</a:t>
            </a:r>
          </a:p>
        </p:txBody>
      </p:sp>
      <p:sp>
        <p:nvSpPr>
          <p:cNvPr id="14" name="L-Şekli 13"/>
          <p:cNvSpPr/>
          <p:nvPr/>
        </p:nvSpPr>
        <p:spPr>
          <a:xfrm rot="10800000">
            <a:off x="1367693" y="1688120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8929076" y="3856891"/>
            <a:ext cx="367325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147864" y="2173963"/>
            <a:ext cx="87354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b="1" dirty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Amaç-2 GENEL PERFORMANS </a:t>
            </a:r>
            <a:r>
              <a:rPr lang="tr-TR" sz="28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(%72,06)</a:t>
            </a:r>
            <a:endParaRPr lang="tr-TR" sz="2800" b="1" dirty="0">
              <a:ln w="0">
                <a:solidFill>
                  <a:srgbClr val="B99C71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dirty="0" smtClean="0">
              <a:ln>
                <a:solidFill>
                  <a:srgbClr val="B99C7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tr-TR" sz="2000" dirty="0" smtClean="0">
                <a:ln>
                  <a:solidFill>
                    <a:srgbClr val="B99C7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Üniversitemiz, niceliksel büyüme (öğrenci ve program sayısı) hedeflerini büyük oranda gerçekleştirmiştir. Ancak niteliksel hedeflerin gerçekleşme düzeyi </a:t>
            </a:r>
            <a:r>
              <a:rPr lang="tr-TR" sz="2000" i="1" dirty="0" smtClean="0">
                <a:ln>
                  <a:solidFill>
                    <a:srgbClr val="B99C7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(akreditasyon, oranlar, uluslar arası hareketlilik</a:t>
            </a:r>
            <a:r>
              <a:rPr lang="tr-TR" sz="2000" dirty="0" smtClean="0">
                <a:ln>
                  <a:solidFill>
                    <a:srgbClr val="B99C7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 dış faktörler ve mevzuat etkisiyle düşük kalmıştır.</a:t>
            </a:r>
            <a:endParaRPr lang="tr-TR" sz="2000" dirty="0">
              <a:ln>
                <a:solidFill>
                  <a:srgbClr val="B99C7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 flipH="1">
            <a:off x="974774" y="2671885"/>
            <a:ext cx="10319038" cy="2369880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8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AMAÇ 3</a:t>
            </a:r>
          </a:p>
          <a:p>
            <a:pPr algn="ctr"/>
            <a:endParaRPr lang="tr-TR" sz="2800" b="1" dirty="0" smtClean="0">
              <a:ln w="0"/>
              <a:solidFill>
                <a:srgbClr val="00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8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ARAŞTIRMA VE GELİŞTİRME FAALİYETLERİNDE NİTELİĞİN ARTIRILMASINI SAĞLAMAK</a:t>
            </a:r>
          </a:p>
          <a:p>
            <a:pPr algn="ctr"/>
            <a:endParaRPr lang="tr-T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71" y="2173410"/>
            <a:ext cx="10373386" cy="445112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586806" y="1139309"/>
            <a:ext cx="378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B99C71"/>
                </a:solidFill>
              </a:rPr>
              <a:t>Amaç </a:t>
            </a:r>
            <a:r>
              <a:rPr lang="tr-TR" b="1" dirty="0" smtClean="0">
                <a:solidFill>
                  <a:srgbClr val="B99C71"/>
                </a:solidFill>
              </a:rPr>
              <a:t>3 </a:t>
            </a:r>
            <a:r>
              <a:rPr lang="tr-TR" b="1" dirty="0">
                <a:solidFill>
                  <a:srgbClr val="B99C71"/>
                </a:solidFill>
              </a:rPr>
              <a:t>Kapsamındaki Temel Hedefler</a:t>
            </a:r>
          </a:p>
        </p:txBody>
      </p:sp>
      <p:sp>
        <p:nvSpPr>
          <p:cNvPr id="5" name="Metin kutusu 4"/>
          <p:cNvSpPr txBox="1"/>
          <p:nvPr/>
        </p:nvSpPr>
        <p:spPr>
          <a:xfrm flipH="1">
            <a:off x="900971" y="1139309"/>
            <a:ext cx="11047839" cy="560410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AMAÇ 3: </a:t>
            </a:r>
            <a:r>
              <a:rPr lang="tr-TR" b="1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ARAŞTIRMA VE GELİŞTİRME FAALİYETLERİNDE NİTELİĞİN ARTIRILMASINI </a:t>
            </a:r>
            <a:r>
              <a:rPr lang="tr-TR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SAĞLAMAK</a:t>
            </a:r>
            <a:endParaRPr lang="tr-TR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flipH="1">
            <a:off x="900971" y="1773301"/>
            <a:ext cx="9725891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HEDEFLER</a:t>
            </a:r>
            <a:endParaRPr lang="tr-TR" sz="14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Araştırma Koordinatörlüğü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(3.1) Nitelikli bilimsel dergilerde yapılan yayın sayısını artırmak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91" y="2084455"/>
            <a:ext cx="3333638" cy="342539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893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16" y="1950868"/>
            <a:ext cx="5560034" cy="41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BAP Koordinatörlüğü/Uluslararası Projeler Ofisi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(3.2) Ar-Ge projeleri sayısını ve niteliğini artırmak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29" y="2219569"/>
            <a:ext cx="3145186" cy="32644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68" y="2566572"/>
            <a:ext cx="594664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TTO Koordinatörlüğü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(3.3) Bilimsel araştırma çıktı sayısını artırmak ve ticari ürünlere dönüştürmek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50" y="2018649"/>
            <a:ext cx="2803728" cy="31160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68" y="2101909"/>
            <a:ext cx="5946648" cy="42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7464829" y="1081651"/>
            <a:ext cx="41175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Ziraat Fakültesi-Kayısı Uygulama ve Araştırma Merkezi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(3.4) Bölgesel Kalkınma Odaklı Misyon Farklılaşması ve İhtisaslaşması Projesi Kapsamında "Kayısı ve Endüstriyel Tarım" Alanında İhtisas Üniversitesi Olmak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11" y="2361785"/>
            <a:ext cx="3004641" cy="314806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892" y="2268650"/>
            <a:ext cx="5946648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6135077" y="2719754"/>
            <a:ext cx="3430954" cy="1899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361723" y="2164862"/>
            <a:ext cx="2774462" cy="617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035835" y="1268798"/>
            <a:ext cx="8983783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STRATEJİK PLAN </a:t>
            </a:r>
            <a:r>
              <a:rPr lang="tr-TR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PERFORMANSI</a:t>
            </a:r>
          </a:p>
          <a:p>
            <a:pPr algn="ctr"/>
            <a:r>
              <a:rPr lang="tr-TR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YILI</a:t>
            </a:r>
            <a:endParaRPr lang="tr-TR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428" y="2294626"/>
            <a:ext cx="6320589" cy="4563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8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Strateji Geliştirme Daire Başkanlığı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(3.5.)Ar-Ge için mali kaynak yönetimini güçlendirmek ve geliştirmek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706" y="3148955"/>
            <a:ext cx="5946648" cy="17480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47" y="2308695"/>
            <a:ext cx="3395409" cy="32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125415" y="1438030"/>
            <a:ext cx="10050585" cy="2305539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L-Şekli 13"/>
          <p:cNvSpPr/>
          <p:nvPr/>
        </p:nvSpPr>
        <p:spPr>
          <a:xfrm>
            <a:off x="2454031" y="3767015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8210060" y="3044091"/>
            <a:ext cx="367325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16" y="1570995"/>
            <a:ext cx="1992923" cy="19302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02" y="1557077"/>
            <a:ext cx="1988551" cy="194421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740" y="1460473"/>
            <a:ext cx="2133599" cy="205910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123" y="1532153"/>
            <a:ext cx="2065400" cy="200688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815" y="3790462"/>
            <a:ext cx="2907323" cy="272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Dikdörtgen 12"/>
          <p:cNvSpPr/>
          <p:nvPr/>
        </p:nvSpPr>
        <p:spPr>
          <a:xfrm>
            <a:off x="660401" y="1046482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smtClean="0">
                <a:solidFill>
                  <a:srgbClr val="B99C71"/>
                </a:solidFill>
              </a:rPr>
              <a:t>AMAÇ-3-ARAŞTIRMA </a:t>
            </a:r>
            <a:r>
              <a:rPr lang="tr-TR" sz="1200" b="1" dirty="0">
                <a:solidFill>
                  <a:srgbClr val="B99C71"/>
                </a:solidFill>
              </a:rPr>
              <a:t>VE GELİŞTİRME FAALİYETLERİNDE NİTELİĞİN ARTIRILMASINI SAĞLAMAK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3778" y="1676387"/>
            <a:ext cx="1921929" cy="18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87255" y="1069928"/>
            <a:ext cx="9233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B99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 (A3): ARAŞTIRMA </a:t>
            </a:r>
            <a:r>
              <a:rPr lang="tr-TR" sz="1400" b="1" dirty="0">
                <a:solidFill>
                  <a:srgbClr val="B99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GELİŞTİRME FAALİYETLERİNDE NİTELİĞİN ARTIRILMASINI SAĞLAMAK</a:t>
            </a:r>
          </a:p>
        </p:txBody>
      </p:sp>
      <p:sp>
        <p:nvSpPr>
          <p:cNvPr id="14" name="L-Şekli 13"/>
          <p:cNvSpPr/>
          <p:nvPr/>
        </p:nvSpPr>
        <p:spPr>
          <a:xfrm rot="10800000">
            <a:off x="1367693" y="1688120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9015045" y="3960665"/>
            <a:ext cx="367325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367692" y="2173963"/>
            <a:ext cx="8340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Amaç (3)- </a:t>
            </a:r>
            <a:r>
              <a:rPr lang="tr-TR" sz="2400" b="1" dirty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GENEL PERFORMANS </a:t>
            </a:r>
            <a:r>
              <a:rPr lang="tr-TR" sz="24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(%96)</a:t>
            </a:r>
            <a:endParaRPr lang="tr-TR" sz="2400" b="1" dirty="0">
              <a:ln w="0">
                <a:solidFill>
                  <a:srgbClr val="B99C7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endParaRPr lang="tr-TR" dirty="0" smtClean="0">
              <a:ln>
                <a:solidFill>
                  <a:srgbClr val="B99C71"/>
                </a:solidFill>
              </a:ln>
            </a:endParaRPr>
          </a:p>
          <a:p>
            <a:pPr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Üniversitemizde nitelikli </a:t>
            </a:r>
            <a:r>
              <a:rPr lang="tr-TR" dirty="0">
                <a:ln>
                  <a:solidFill>
                    <a:srgbClr val="B99C71"/>
                  </a:solidFill>
                </a:ln>
              </a:rPr>
              <a:t>yayın sayısında hedefin belirgin biçimde aşılması, deprem ve tasarruf tedbirlerine rağmen Ar-Ge bütçe payının artırılması ve bölgesel kalkınma (Kayısı) projelerinde tam başarı sağlanması, amaç ve hedeflerle uyumlu güçlü bir gerçekleşmeye işaret etmektedir. Bununla birlikte, </a:t>
            </a:r>
            <a:r>
              <a:rPr lang="tr-TR" dirty="0" smtClean="0">
                <a:ln>
                  <a:solidFill>
                    <a:srgbClr val="B99C71"/>
                  </a:solidFill>
                </a:ln>
              </a:rPr>
              <a:t>patentlerin </a:t>
            </a:r>
            <a:r>
              <a:rPr lang="tr-TR" dirty="0">
                <a:ln>
                  <a:solidFill>
                    <a:srgbClr val="B99C71"/>
                  </a:solidFill>
                </a:ln>
              </a:rPr>
              <a:t>ticarileştirilmesinde somut çıktının sınırlı kalması, iyileştirme gerektiren başlıca </a:t>
            </a:r>
            <a:r>
              <a:rPr lang="tr-TR" dirty="0" smtClean="0">
                <a:ln>
                  <a:solidFill>
                    <a:srgbClr val="B99C71"/>
                  </a:solidFill>
                </a:ln>
              </a:rPr>
              <a:t>alanlarıdır.</a:t>
            </a:r>
            <a:endParaRPr lang="tr-TR" dirty="0">
              <a:ln>
                <a:solidFill>
                  <a:srgbClr val="B99C7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082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 flipH="1">
            <a:off x="974774" y="2671885"/>
            <a:ext cx="10230781" cy="2092881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tr-TR" sz="28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AMAÇ 4</a:t>
            </a:r>
            <a:endParaRPr lang="tr-TR" sz="2800" b="1" dirty="0">
              <a:ln w="0"/>
              <a:solidFill>
                <a:srgbClr val="00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tr-TR" sz="28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sz="28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KURUMSAL KALİTE ANLAYIŞININ GELİŞTİRİLMESİ VE YAYGINLAŞTIRILMASINI SAĞLAMAK</a:t>
            </a:r>
            <a:endParaRPr lang="tr-TR" sz="2800" b="1" dirty="0">
              <a:ln w="0"/>
              <a:solidFill>
                <a:srgbClr val="00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6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2" y="1850942"/>
            <a:ext cx="10896310" cy="443899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586806" y="1139309"/>
            <a:ext cx="378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B99C71"/>
                </a:solidFill>
              </a:rPr>
              <a:t>Amaç </a:t>
            </a:r>
            <a:r>
              <a:rPr lang="tr-TR" b="1" dirty="0" smtClean="0">
                <a:solidFill>
                  <a:srgbClr val="B99C71"/>
                </a:solidFill>
              </a:rPr>
              <a:t>4 </a:t>
            </a:r>
            <a:r>
              <a:rPr lang="tr-TR" b="1" dirty="0">
                <a:solidFill>
                  <a:srgbClr val="B99C71"/>
                </a:solidFill>
              </a:rPr>
              <a:t>Kapsamındaki Temel Hedefler</a:t>
            </a:r>
          </a:p>
        </p:txBody>
      </p:sp>
      <p:sp>
        <p:nvSpPr>
          <p:cNvPr id="4" name="Metin kutusu 3"/>
          <p:cNvSpPr txBox="1"/>
          <p:nvPr/>
        </p:nvSpPr>
        <p:spPr>
          <a:xfrm flipH="1">
            <a:off x="806065" y="1128091"/>
            <a:ext cx="11385933" cy="369332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AMAÇ 4: </a:t>
            </a:r>
            <a:r>
              <a:rPr lang="tr-TR" b="1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KURUMSAL KALİTE ANLAYIŞININ GELİŞTİRİLMESİ VE YAYGINLAŞTIRILMASINI </a:t>
            </a:r>
            <a:r>
              <a:rPr lang="tr-TR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SAĞLAMAK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flipH="1">
            <a:off x="806065" y="1519859"/>
            <a:ext cx="972589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HEDEFLER</a:t>
            </a:r>
            <a:endParaRPr lang="tr-TR" sz="16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Kalite Koordinatörlüğü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(4.1) Öğrenci ve çalışanların üniversiteden duyduğu memnuniyet düzeylerini artırmak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75" y="2170425"/>
            <a:ext cx="3115679" cy="34211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506" y="2774833"/>
            <a:ext cx="5946648" cy="25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Kalite Koordinatörlüğü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(4.2) Akredite olmuş eğitim-öğretim program sayısını artırmak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975957" y="3192087"/>
            <a:ext cx="38238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70" y="2047288"/>
            <a:ext cx="3255546" cy="31458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045" y="2893763"/>
            <a:ext cx="5946648" cy="18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Kalite Koordinatörlüğü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 smtClean="0">
                <a:solidFill>
                  <a:srgbClr val="B99C71"/>
                </a:solidFill>
              </a:rPr>
              <a:t>HEDEF </a:t>
            </a:r>
            <a:r>
              <a:rPr lang="da-DK" sz="1200" b="1" dirty="0">
                <a:solidFill>
                  <a:srgbClr val="B99C71"/>
                </a:solidFill>
              </a:rPr>
              <a:t>(4.3) Kalite güvence sistemini sürekli izlemek, ölçmek ve iyileştirmek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58" y="2145775"/>
            <a:ext cx="2863265" cy="291859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216" y="1987123"/>
            <a:ext cx="6316003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Personel Daire Başkanlığı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 smtClean="0">
                <a:solidFill>
                  <a:srgbClr val="B99C71"/>
                </a:solidFill>
              </a:rPr>
              <a:t>HEDEF </a:t>
            </a:r>
            <a:r>
              <a:rPr lang="da-DK" sz="1200" b="1" dirty="0">
                <a:solidFill>
                  <a:srgbClr val="B99C71"/>
                </a:solidFill>
              </a:rPr>
              <a:t>(4.4) Personelin yetkinliğini geliştirmek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47" y="2489283"/>
            <a:ext cx="3173713" cy="2991558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96186"/>
              </p:ext>
            </p:extLst>
          </p:nvPr>
        </p:nvGraphicFramePr>
        <p:xfrm>
          <a:off x="4196860" y="2896405"/>
          <a:ext cx="5941060" cy="2177313"/>
        </p:xfrm>
        <a:graphic>
          <a:graphicData uri="http://schemas.openxmlformats.org/drawingml/2006/table">
            <a:tbl>
              <a:tblPr firstRow="1" firstCol="1" bandRow="1"/>
              <a:tblGrid>
                <a:gridCol w="1105708">
                  <a:extLst>
                    <a:ext uri="{9D8B030D-6E8A-4147-A177-3AD203B41FA5}">
                      <a16:colId xmlns:a16="http://schemas.microsoft.com/office/drawing/2014/main" val="2092623549"/>
                    </a:ext>
                  </a:extLst>
                </a:gridCol>
                <a:gridCol w="4835352">
                  <a:extLst>
                    <a:ext uri="{9D8B030D-6E8A-4147-A177-3AD203B41FA5}">
                      <a16:colId xmlns:a16="http://schemas.microsoft.com/office/drawing/2014/main" val="4290992172"/>
                    </a:ext>
                  </a:extLst>
                </a:gridCol>
              </a:tblGrid>
              <a:tr h="502457">
                <a:tc rowSpan="3">
                  <a:txBody>
                    <a:bodyPr/>
                    <a:lstStyle/>
                    <a:p>
                      <a:pPr marL="44958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kern="100" dirty="0" smtClean="0">
                          <a:solidFill>
                            <a:srgbClr val="00264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tr-TR" sz="2000" b="1" kern="100" dirty="0" smtClean="0">
                          <a:solidFill>
                            <a:srgbClr val="00264D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tr-TR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00" smtClean="0">
                          <a:solidFill>
                            <a:srgbClr val="00264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PG4.4.1 Düzenlenen hizmet içi eğitim (örgün ve çevrim içi) programlarından yararlanan personel sayısı (kümülatif)</a:t>
                      </a:r>
                      <a:endParaRPr lang="tr-TR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298807"/>
                  </a:ext>
                </a:extLst>
              </a:tr>
              <a:tr h="2747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95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Hedef 2500 → Gerçekleşen 8189</a:t>
                      </a:r>
                      <a:endParaRPr lang="tr-TR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695559"/>
                  </a:ext>
                </a:extLst>
              </a:tr>
              <a:tr h="2878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95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00" dirty="0" smtClean="0">
                          <a:solidFill>
                            <a:srgbClr val="6464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Hedefe Etkisi %50 →Performans:%100</a:t>
                      </a:r>
                      <a:endParaRPr lang="tr-TR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052645"/>
                  </a:ext>
                </a:extLst>
              </a:tr>
              <a:tr h="549562">
                <a:tc rowSpan="3">
                  <a:txBody>
                    <a:bodyPr/>
                    <a:lstStyle/>
                    <a:p>
                      <a:pPr marL="44958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kern="100" smtClean="0">
                          <a:solidFill>
                            <a:srgbClr val="00264D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tr-TR" sz="10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00" dirty="0" smtClean="0">
                          <a:solidFill>
                            <a:srgbClr val="00264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PG4.4.2 Düzenlenen hizmet içi eğitim (örgün ve çevrim içi)  etkinliği sayısı</a:t>
                      </a:r>
                      <a:endParaRPr lang="tr-TR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551955"/>
                  </a:ext>
                </a:extLst>
              </a:tr>
              <a:tr h="2747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95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Hedef → Gerçekleşen 64</a:t>
                      </a:r>
                      <a:endParaRPr lang="tr-TR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697102"/>
                  </a:ext>
                </a:extLst>
              </a:tr>
              <a:tr h="2878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95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00" dirty="0" smtClean="0">
                          <a:solidFill>
                            <a:srgbClr val="6464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Hedefe Etkisi 50 →Performans:%100</a:t>
                      </a:r>
                      <a:endParaRPr lang="tr-TR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4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6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744311" y="1079194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smtClean="0">
                <a:solidFill>
                  <a:srgbClr val="B99C71"/>
                </a:solidFill>
              </a:rPr>
              <a:t>AMAÇ </a:t>
            </a:r>
            <a:r>
              <a:rPr lang="tr-TR" sz="1200" b="1" dirty="0">
                <a:solidFill>
                  <a:srgbClr val="B99C71"/>
                </a:solidFill>
              </a:rPr>
              <a:t>(A4) </a:t>
            </a:r>
            <a:r>
              <a:rPr lang="tr-TR" sz="1200" b="1" dirty="0" smtClean="0">
                <a:solidFill>
                  <a:srgbClr val="B99C71"/>
                </a:solidFill>
              </a:rPr>
              <a:t>KURUMSAL KALİTE ANLAYIŞININ GELİŞTİRİLMESİ VE YAYGINLAŞTIRILMASINI SAĞLAMAK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125415" y="1484923"/>
            <a:ext cx="10050585" cy="2305539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L-Şekli 13"/>
          <p:cNvSpPr/>
          <p:nvPr/>
        </p:nvSpPr>
        <p:spPr>
          <a:xfrm>
            <a:off x="2454031" y="3806092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8210060" y="3083167"/>
            <a:ext cx="382957" cy="1797538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09" y="1618860"/>
            <a:ext cx="2038170" cy="202311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554" y="1594338"/>
            <a:ext cx="2188307" cy="207691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637" y="1550232"/>
            <a:ext cx="2117819" cy="209173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815" y="3895820"/>
            <a:ext cx="2930769" cy="262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etin kutusu 1"/>
          <p:cNvSpPr txBox="1"/>
          <p:nvPr/>
        </p:nvSpPr>
        <p:spPr>
          <a:xfrm>
            <a:off x="4962698" y="2370460"/>
            <a:ext cx="232757" cy="206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516" y="1653303"/>
            <a:ext cx="189602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68" y="1190892"/>
            <a:ext cx="10319428" cy="517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0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871417" y="1077743"/>
            <a:ext cx="705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rgbClr val="B99C71"/>
                </a:solidFill>
              </a:rPr>
              <a:t>AMAÇ (A4) </a:t>
            </a:r>
            <a:r>
              <a:rPr lang="tr-TR" sz="1200" b="1" dirty="0" smtClean="0">
                <a:solidFill>
                  <a:srgbClr val="B99C71"/>
                </a:solidFill>
              </a:rPr>
              <a:t>KURUMSAL KALİTE ANLAYIŞININ GELİŞTİRİLMESİ VE YAYGINLAŞTIRILMASINI SAĞLAMAK</a:t>
            </a:r>
          </a:p>
          <a:p>
            <a:pPr algn="ctr"/>
            <a:endParaRPr lang="tr-TR" sz="1200" b="1" dirty="0">
              <a:solidFill>
                <a:srgbClr val="B99C71"/>
              </a:solidFill>
            </a:endParaRPr>
          </a:p>
        </p:txBody>
      </p:sp>
      <p:sp>
        <p:nvSpPr>
          <p:cNvPr id="14" name="L-Şekli 13"/>
          <p:cNvSpPr/>
          <p:nvPr/>
        </p:nvSpPr>
        <p:spPr>
          <a:xfrm rot="10800000">
            <a:off x="1367693" y="1688120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8819660" y="3395784"/>
            <a:ext cx="367325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367692" y="2173963"/>
            <a:ext cx="8175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Amaç (4) </a:t>
            </a:r>
            <a:r>
              <a:rPr lang="tr-TR" sz="2400" b="1" dirty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GENEL PERFORMANS </a:t>
            </a:r>
            <a:r>
              <a:rPr lang="tr-TR" sz="24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(%85)</a:t>
            </a:r>
            <a:endParaRPr lang="tr-TR" sz="2400" b="1" dirty="0">
              <a:ln w="0">
                <a:solidFill>
                  <a:srgbClr val="B99C7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endParaRPr lang="tr-TR" dirty="0" smtClean="0">
              <a:ln>
                <a:solidFill>
                  <a:srgbClr val="B99C71"/>
                </a:solidFill>
              </a:ln>
            </a:endParaRPr>
          </a:p>
          <a:p>
            <a:pPr lvl="0"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Üniversitemiz; kurumsal kalite kültürü, personel yetkinliği ve paydaş memnuniyeti alanlarında stratejik hedeflerini büyük ölçüde yakalamıştır.</a:t>
            </a:r>
          </a:p>
          <a:p>
            <a:pPr lvl="0"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«Akreditasyon» sürecine yönelik eylem planına ihtiyaç duyulmaktadır.</a:t>
            </a:r>
            <a:endParaRPr lang="tr-TR" dirty="0">
              <a:ln>
                <a:solidFill>
                  <a:srgbClr val="B99C7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092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 flipH="1">
            <a:off x="1226390" y="1896678"/>
            <a:ext cx="9725891" cy="3170099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AMAÇ 5 </a:t>
            </a:r>
          </a:p>
          <a:p>
            <a:pPr algn="ctr"/>
            <a:endParaRPr lang="tr-TR" sz="3200" b="1" dirty="0" smtClean="0">
              <a:ln w="0"/>
              <a:solidFill>
                <a:srgbClr val="00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ÖĞRENCİLERİMİZİN, ÇALIŞANLARIMIZIN VE TOPLUMUN SOSYAL GELİŞİMİNE KATKIDA BULUNAN ÇALIŞMALARI ARTIRMAK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8" y="2213065"/>
            <a:ext cx="11252781" cy="452820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586806" y="1139309"/>
            <a:ext cx="378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B99C71"/>
                </a:solidFill>
              </a:rPr>
              <a:t>Amaç </a:t>
            </a:r>
            <a:r>
              <a:rPr lang="tr-TR" b="1" dirty="0" smtClean="0">
                <a:solidFill>
                  <a:srgbClr val="B99C71"/>
                </a:solidFill>
              </a:rPr>
              <a:t>5 </a:t>
            </a:r>
            <a:r>
              <a:rPr lang="tr-TR" b="1" dirty="0">
                <a:solidFill>
                  <a:srgbClr val="B99C71"/>
                </a:solidFill>
              </a:rPr>
              <a:t>Kapsamındaki Temel Hedefler</a:t>
            </a:r>
          </a:p>
        </p:txBody>
      </p:sp>
      <p:sp>
        <p:nvSpPr>
          <p:cNvPr id="5" name="Metin kutusu 4"/>
          <p:cNvSpPr txBox="1"/>
          <p:nvPr/>
        </p:nvSpPr>
        <p:spPr>
          <a:xfrm flipH="1">
            <a:off x="869282" y="1029856"/>
            <a:ext cx="10910914" cy="830997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AMAÇ 5: </a:t>
            </a:r>
            <a:r>
              <a:rPr lang="tr-TR" b="1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ÖĞRENCİLERİMİZİN, ÇALIŞANLARIMIZIN VE TOPLUMUN SOSYAL GELİŞİMİNE KATKIDA BULUNAN ÇALIŞMALARI ARTIRMAK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 flipH="1">
            <a:off x="869281" y="1970306"/>
            <a:ext cx="972589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HEDEFLER</a:t>
            </a:r>
            <a:endParaRPr lang="tr-TR" sz="16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Kariyer Uygulama ve Araştırma Merkezi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</a:t>
            </a:r>
            <a:r>
              <a:rPr lang="da-DK" sz="1200" b="1" dirty="0" smtClean="0">
                <a:solidFill>
                  <a:srgbClr val="B99C71"/>
                </a:solidFill>
              </a:rPr>
              <a:t>EDEF </a:t>
            </a:r>
            <a:r>
              <a:rPr lang="da-DK" sz="1200" b="1" dirty="0">
                <a:solidFill>
                  <a:srgbClr val="B99C71"/>
                </a:solidFill>
              </a:rPr>
              <a:t>(5.1) Öğrencilerimizin ve mezunlarımızın kariyer planlamasına rehberlik etmek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07" y="2354616"/>
            <a:ext cx="3114240" cy="28035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58" y="2032330"/>
            <a:ext cx="5761815" cy="42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Sağlık Kültür ve Spor Daire Başkanlığı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69816" y="1296574"/>
            <a:ext cx="705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 smtClean="0">
                <a:solidFill>
                  <a:srgbClr val="B99C71"/>
                </a:solidFill>
              </a:rPr>
              <a:t>HEDEF </a:t>
            </a:r>
            <a:r>
              <a:rPr lang="da-DK" sz="1200" b="1" dirty="0">
                <a:solidFill>
                  <a:srgbClr val="B99C71"/>
                </a:solidFill>
              </a:rPr>
              <a:t>(5.2) Eğitim, kültür, sanat ve spor etkinliklerini artırmak ve öğrenci topluluklarının faaliyetlerini desteklemek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02" y="2182401"/>
            <a:ext cx="3196406" cy="32336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5" y="2522165"/>
            <a:ext cx="5761815" cy="2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Sağlık Kültür ve Spor Daire Başkanlığı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69816" y="1296574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 smtClean="0">
                <a:solidFill>
                  <a:srgbClr val="B99C71"/>
                </a:solidFill>
              </a:rPr>
              <a:t>HEDEF </a:t>
            </a:r>
            <a:r>
              <a:rPr lang="da-DK" sz="1200" b="1" dirty="0">
                <a:solidFill>
                  <a:srgbClr val="B99C71"/>
                </a:solidFill>
              </a:rPr>
              <a:t>(5.3) Sosyal sorumluluk projelerini ve etkinliklerini artırmak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06" y="1935499"/>
            <a:ext cx="3136686" cy="31366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37" y="2766001"/>
            <a:ext cx="5946648" cy="17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034216" y="1081651"/>
            <a:ext cx="354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Strateji Geliştirme Daire Başkanlığı/</a:t>
            </a:r>
          </a:p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Döner Sermaye İşletme Müdürlüğü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69816" y="1296574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 smtClean="0">
                <a:solidFill>
                  <a:srgbClr val="B99C71"/>
                </a:solidFill>
              </a:rPr>
              <a:t>HEDEF </a:t>
            </a:r>
            <a:r>
              <a:rPr lang="da-DK" sz="1200" b="1" dirty="0">
                <a:solidFill>
                  <a:srgbClr val="B99C71"/>
                </a:solidFill>
              </a:rPr>
              <a:t>(5.4) Üniversite öz gelirlerini artırmak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30" y="1750612"/>
            <a:ext cx="3272962" cy="304021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14" y="3501390"/>
            <a:ext cx="5946648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762000" y="1007405"/>
            <a:ext cx="865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smtClean="0">
                <a:solidFill>
                  <a:srgbClr val="B99C71"/>
                </a:solidFill>
              </a:rPr>
              <a:t>AMAÇ </a:t>
            </a:r>
            <a:r>
              <a:rPr lang="tr-TR" sz="1200" b="1" dirty="0">
                <a:solidFill>
                  <a:srgbClr val="B99C71"/>
                </a:solidFill>
              </a:rPr>
              <a:t>(A5) </a:t>
            </a:r>
            <a:r>
              <a:rPr lang="tr-TR" sz="1200" b="1" dirty="0" smtClean="0">
                <a:solidFill>
                  <a:srgbClr val="B99C71"/>
                </a:solidFill>
              </a:rPr>
              <a:t>ÖĞRENCİLERİMİZİN, ÇALIŞANLARIMIZIN VE TOPLUMUN SOSYAL GELİŞİMİNE KATKIDA BULUNAN ÇALIŞMALARI ARTIRMAK</a:t>
            </a:r>
            <a:endParaRPr lang="tr-TR" sz="1200" b="1" dirty="0">
              <a:solidFill>
                <a:srgbClr val="B99C7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125415" y="1438030"/>
            <a:ext cx="10050585" cy="2305539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L-Şekli 13"/>
          <p:cNvSpPr/>
          <p:nvPr/>
        </p:nvSpPr>
        <p:spPr>
          <a:xfrm>
            <a:off x="2407138" y="3767015"/>
            <a:ext cx="2172677" cy="945661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7924799" y="3329353"/>
            <a:ext cx="937847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85" y="1483179"/>
            <a:ext cx="2110547" cy="21779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24" y="1511017"/>
            <a:ext cx="2234367" cy="21340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155" y="1445847"/>
            <a:ext cx="2054932" cy="20788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844" y="1500891"/>
            <a:ext cx="2055448" cy="211695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262" y="3970215"/>
            <a:ext cx="2891691" cy="256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0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860689" y="1086554"/>
            <a:ext cx="8897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rgbClr val="B99C71"/>
                </a:solidFill>
              </a:rPr>
              <a:t>AMAÇ (A5) ÖĞRENCİLERİMİZİN, ÇALIŞANLARIMIZIN VE TOPLUMUN SOSYAL GELİŞİMİNE KATKIDA BULUNAN ÇALIŞMALARI ARTIRMAK</a:t>
            </a:r>
          </a:p>
        </p:txBody>
      </p:sp>
      <p:sp>
        <p:nvSpPr>
          <p:cNvPr id="14" name="L-Şekli 13"/>
          <p:cNvSpPr/>
          <p:nvPr/>
        </p:nvSpPr>
        <p:spPr>
          <a:xfrm rot="10800000">
            <a:off x="1367693" y="1688120"/>
            <a:ext cx="2125784" cy="336062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 rot="16200000">
            <a:off x="8999414" y="3606799"/>
            <a:ext cx="367325" cy="1781907"/>
          </a:xfrm>
          <a:prstGeom prst="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128409" y="2173963"/>
            <a:ext cx="86300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Amaç (5) </a:t>
            </a:r>
            <a:r>
              <a:rPr lang="tr-TR" sz="2400" b="1" dirty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GENEL PERFORMANS </a:t>
            </a:r>
            <a:r>
              <a:rPr lang="tr-TR" sz="2400" b="1" dirty="0" smtClean="0">
                <a:ln w="0">
                  <a:solidFill>
                    <a:srgbClr val="B99C7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(%98,18)</a:t>
            </a:r>
            <a:endParaRPr lang="tr-TR" sz="2400" b="1" dirty="0">
              <a:ln w="0">
                <a:solidFill>
                  <a:srgbClr val="B99C7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endParaRPr lang="tr-TR" dirty="0" smtClean="0">
              <a:ln>
                <a:solidFill>
                  <a:srgbClr val="B99C71"/>
                </a:solidFill>
              </a:ln>
            </a:endParaRPr>
          </a:p>
          <a:p>
            <a:pPr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Üniversitemizde Eğitim-kültür-sanat-spor ve topluluk faaliyetleri, sosyal sorumluluk çalışmaları ile öz gelir artırımı hedefleri %100 gerçekleşmiştir. </a:t>
            </a:r>
          </a:p>
          <a:p>
            <a:pPr algn="just"/>
            <a:r>
              <a:rPr lang="tr-TR" dirty="0" smtClean="0">
                <a:ln>
                  <a:solidFill>
                    <a:srgbClr val="B99C71"/>
                  </a:solidFill>
                </a:ln>
              </a:rPr>
              <a:t>Kariyer planlamasına rehberlik hedefi %92,70 ile yüksek düzeyde olmakla birlikte, staj/kariyer süreçlerinde tanıtım ve rehberliğin güçlendirilmesiyle tam hedefe ulaşım sağlanacaktır.</a:t>
            </a:r>
            <a:endParaRPr lang="tr-TR" dirty="0">
              <a:ln>
                <a:solidFill>
                  <a:srgbClr val="B99C7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73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6135077" y="2719754"/>
            <a:ext cx="3430954" cy="1899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361723" y="2164862"/>
            <a:ext cx="2774462" cy="617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1234831"/>
            <a:ext cx="898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2025 YILI STRATEJİK PLAN GERÇEKLEŞME ORANI</a:t>
            </a:r>
            <a:endParaRPr lang="tr-TR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68" y="2095210"/>
            <a:ext cx="4039164" cy="4153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11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3356"/>
              </p:ext>
            </p:extLst>
          </p:nvPr>
        </p:nvGraphicFramePr>
        <p:xfrm>
          <a:off x="991073" y="1500557"/>
          <a:ext cx="8305101" cy="174339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65695">
                  <a:extLst>
                    <a:ext uri="{9D8B030D-6E8A-4147-A177-3AD203B41FA5}">
                      <a16:colId xmlns:a16="http://schemas.microsoft.com/office/drawing/2014/main" val="163523669"/>
                    </a:ext>
                  </a:extLst>
                </a:gridCol>
                <a:gridCol w="2759978">
                  <a:extLst>
                    <a:ext uri="{9D8B030D-6E8A-4147-A177-3AD203B41FA5}">
                      <a16:colId xmlns:a16="http://schemas.microsoft.com/office/drawing/2014/main" val="2670900087"/>
                    </a:ext>
                  </a:extLst>
                </a:gridCol>
                <a:gridCol w="3179428">
                  <a:extLst>
                    <a:ext uri="{9D8B030D-6E8A-4147-A177-3AD203B41FA5}">
                      <a16:colId xmlns:a16="http://schemas.microsoft.com/office/drawing/2014/main" val="970810266"/>
                    </a:ext>
                  </a:extLst>
                </a:gridCol>
              </a:tblGrid>
              <a:tr h="3681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bg1"/>
                          </a:solidFill>
                          <a:effectLst/>
                        </a:rPr>
                        <a:t>Gösterge Sayısı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bg1"/>
                          </a:solidFill>
                          <a:effectLst/>
                        </a:rPr>
                        <a:t>Gösterge Gerçekleşme Düzeyi </a:t>
                      </a: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bg1"/>
                          </a:solidFill>
                          <a:effectLst/>
                        </a:rPr>
                        <a:t>Durumu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10051"/>
                  </a:ext>
                </a:extLst>
              </a:tr>
              <a:tr h="194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59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%100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Ulaşıldı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68685"/>
                  </a:ext>
                </a:extLst>
              </a:tr>
              <a:tr h="194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%51-99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Çoğunlukla Ulaşıldı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7680"/>
                  </a:ext>
                </a:extLst>
              </a:tr>
              <a:tr h="369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%1-50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Kısmen Ulaşıldı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75827"/>
                  </a:ext>
                </a:extLst>
              </a:tr>
              <a:tr h="3654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%0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Ulaşılamadı</a:t>
                      </a:r>
                      <a:endParaRPr lang="tr-TR" sz="14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Courier New" panose="02070309020205020404" pitchFamily="49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6887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879462" y="1148999"/>
            <a:ext cx="383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B99C71"/>
                </a:solidFill>
              </a:rPr>
              <a:t>Performans Göstergeleri Erişim Düzeyi</a:t>
            </a:r>
            <a:endParaRPr lang="tr-TR" b="1" dirty="0">
              <a:solidFill>
                <a:srgbClr val="B99C71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97066"/>
              </p:ext>
            </p:extLst>
          </p:nvPr>
        </p:nvGraphicFramePr>
        <p:xfrm>
          <a:off x="991073" y="3717984"/>
          <a:ext cx="9429843" cy="2976115"/>
        </p:xfrm>
        <a:graphic>
          <a:graphicData uri="http://schemas.openxmlformats.org/drawingml/2006/table">
            <a:tbl>
              <a:tblPr/>
              <a:tblGrid>
                <a:gridCol w="4390505">
                  <a:extLst>
                    <a:ext uri="{9D8B030D-6E8A-4147-A177-3AD203B41FA5}">
                      <a16:colId xmlns:a16="http://schemas.microsoft.com/office/drawing/2014/main" val="1073634421"/>
                    </a:ext>
                  </a:extLst>
                </a:gridCol>
                <a:gridCol w="696310">
                  <a:extLst>
                    <a:ext uri="{9D8B030D-6E8A-4147-A177-3AD203B41FA5}">
                      <a16:colId xmlns:a16="http://schemas.microsoft.com/office/drawing/2014/main" val="3673721270"/>
                    </a:ext>
                  </a:extLst>
                </a:gridCol>
                <a:gridCol w="1085757">
                  <a:extLst>
                    <a:ext uri="{9D8B030D-6E8A-4147-A177-3AD203B41FA5}">
                      <a16:colId xmlns:a16="http://schemas.microsoft.com/office/drawing/2014/main" val="3983574565"/>
                    </a:ext>
                  </a:extLst>
                </a:gridCol>
                <a:gridCol w="1085757">
                  <a:extLst>
                    <a:ext uri="{9D8B030D-6E8A-4147-A177-3AD203B41FA5}">
                      <a16:colId xmlns:a16="http://schemas.microsoft.com/office/drawing/2014/main" val="3679403875"/>
                    </a:ext>
                  </a:extLst>
                </a:gridCol>
                <a:gridCol w="1085757">
                  <a:extLst>
                    <a:ext uri="{9D8B030D-6E8A-4147-A177-3AD203B41FA5}">
                      <a16:colId xmlns:a16="http://schemas.microsoft.com/office/drawing/2014/main" val="4145448270"/>
                    </a:ext>
                  </a:extLst>
                </a:gridCol>
                <a:gridCol w="1085757">
                  <a:extLst>
                    <a:ext uri="{9D8B030D-6E8A-4147-A177-3AD203B41FA5}">
                      <a16:colId xmlns:a16="http://schemas.microsoft.com/office/drawing/2014/main" val="3166500887"/>
                    </a:ext>
                  </a:extLst>
                </a:gridCol>
              </a:tblGrid>
              <a:tr h="852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Performans Göstergesi</a:t>
                      </a:r>
                      <a:endParaRPr lang="tr-T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Hedefe Etkisi (%)</a:t>
                      </a:r>
                      <a:endParaRPr lang="tr-T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Plan Dönemi Başlangıç Değeri (A)</a:t>
                      </a:r>
                      <a:endParaRPr lang="tr-T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İzleme Dönemindeki Yılsonu Hedeflenen Değer (B)</a:t>
                      </a:r>
                      <a:endParaRPr lang="tr-T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Gerçekleşme Dönemindeki Gerçekleşme Değeri (C)</a:t>
                      </a:r>
                      <a:endParaRPr lang="tr-T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Performans </a:t>
                      </a:r>
                      <a:r>
                        <a:rPr lang="tr-TR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Düzeyi</a:t>
                      </a:r>
                      <a:endParaRPr lang="tr-T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26267"/>
                  </a:ext>
                </a:extLst>
              </a:tr>
              <a:tr h="461405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tr-TR" sz="9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PG1.3.3 Kapalı alanlarda metrekare başına düşen doğalgaz, fuel-oil vb. tüketim miktarında azalma oranı (%)</a:t>
                      </a: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9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54585"/>
                  </a:ext>
                </a:extLst>
              </a:tr>
              <a:tr h="3265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tr-TR" sz="9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PG2.2.4  Öğretim üyesi başına düşen öğrenci sayısı</a:t>
                      </a: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9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94100"/>
                  </a:ext>
                </a:extLst>
              </a:tr>
              <a:tr h="3265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tr-TR" sz="9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PG2.2.5 Öğretim elemanı başına düşen öğrenci sayısı</a:t>
                      </a: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9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52389"/>
                  </a:ext>
                </a:extLst>
              </a:tr>
              <a:tr h="30993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tr-TR" sz="9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PG2.3.3 Yan dal programlarına kayıtlı öğrenci sayısı (kümülatif)</a:t>
                      </a: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9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tr-TR" sz="90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0</a:t>
                      </a:r>
                      <a:endParaRPr lang="tr-TR" sz="9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tr-TR" sz="90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5</a:t>
                      </a:r>
                      <a:endParaRPr lang="tr-TR" sz="9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tr-TR" sz="90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0</a:t>
                      </a:r>
                      <a:endParaRPr lang="tr-TR" sz="9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tr-TR" sz="90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0</a:t>
                      </a:r>
                      <a:r>
                        <a:rPr lang="tr-TR" sz="9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83714"/>
                  </a:ext>
                </a:extLst>
              </a:tr>
              <a:tr h="461405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tr-TR" sz="9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PG3.3.4 Ar-Ge sonucu ortaya çıkan ürünlere ilişkin ticarileşen patent, faydalı model veya tasarım sayısı (kümülatif)</a:t>
                      </a:r>
                    </a:p>
                  </a:txBody>
                  <a:tcPr marL="102758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9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83184"/>
                  </a:ext>
                </a:extLst>
              </a:tr>
              <a:tr h="237686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tr-TR" sz="9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PG4.2.2 </a:t>
                      </a:r>
                      <a:r>
                        <a:rPr lang="tr-TR" sz="9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Akreditasyon için başvurulacak  lisansüstü program sayısı (kümülatif)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9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63" marR="8563" marT="8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337505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879462" y="3410844"/>
            <a:ext cx="7157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B99C71"/>
                </a:solidFill>
              </a:rPr>
              <a:t>Performans Sağlanamayan Göstergeler</a:t>
            </a:r>
            <a:endParaRPr lang="tr-TR" b="1" dirty="0">
              <a:solidFill>
                <a:srgbClr val="B99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etin kutusu 61"/>
          <p:cNvSpPr txBox="1"/>
          <p:nvPr/>
        </p:nvSpPr>
        <p:spPr>
          <a:xfrm flipH="1">
            <a:off x="1529832" y="2402379"/>
            <a:ext cx="9725891" cy="2646878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tr-TR" sz="28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AMAÇ 1</a:t>
            </a:r>
          </a:p>
          <a:p>
            <a:pPr algn="ctr"/>
            <a:endParaRPr lang="tr-TR" sz="2800" b="1" dirty="0" smtClean="0">
              <a:ln w="0"/>
              <a:solidFill>
                <a:srgbClr val="00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tr-TR" sz="28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FİZİKSEL VE TEKNOLOJİK ALTYAPININ NİTELİK VE NİCELİĞİNİ ARTIRMAK</a:t>
            </a:r>
          </a:p>
          <a:p>
            <a:pPr algn="ctr"/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63" y="2717320"/>
            <a:ext cx="9725890" cy="351810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 flipH="1">
            <a:off x="1144162" y="1204739"/>
            <a:ext cx="9725891" cy="646331"/>
          </a:xfrm>
          <a:prstGeom prst="rect">
            <a:avLst/>
          </a:prstGeom>
          <a:ln>
            <a:solidFill>
              <a:srgbClr val="B99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AMAÇ 1: FİZİKSEL VE TEKNOLOJİK ALTYAPININ NİTELİK VE NİCELİĞİNİ ARTIRMAK</a:t>
            </a:r>
            <a:endParaRPr lang="tr-TR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flipH="1">
            <a:off x="1144162" y="2000971"/>
            <a:ext cx="9725891" cy="7163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400" b="1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HEDEFLER</a:t>
            </a:r>
            <a:endParaRPr lang="tr-TR" sz="16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643816" y="1066020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Yapı İşleri Teknik Daire Başkanlığı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>
                <a:solidFill>
                  <a:srgbClr val="B99C71"/>
                </a:solidFill>
              </a:rPr>
              <a:t>HEDEF (1.1) Üniversitemizin fiziki yapılaşmasını (alt yapı, çevre düzenlemesi) geliştirmek ve iyileştirmek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01" y="2576129"/>
            <a:ext cx="3274601" cy="297279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01" y="2201418"/>
            <a:ext cx="5946648" cy="40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643816" y="1066020"/>
            <a:ext cx="354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chemeClr val="bg1">
                    <a:lumMod val="50000"/>
                  </a:schemeClr>
                </a:solidFill>
              </a:rPr>
              <a:t>Sorumlu Birim: Bilgi İşlem Daire Başkanlığı</a:t>
            </a:r>
            <a:endParaRPr lang="tr-T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4524" y="1515405"/>
            <a:ext cx="7053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B99C71"/>
                </a:solidFill>
              </a:rPr>
              <a:t>HEDEF </a:t>
            </a:r>
            <a:r>
              <a:rPr lang="tr-TR" sz="1200" b="1" dirty="0">
                <a:solidFill>
                  <a:srgbClr val="B99C71"/>
                </a:solidFill>
              </a:rPr>
              <a:t>(1.2) Bilgi yönetim sistemi ve bilişim altyapısını geliştirmek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68" y="2164862"/>
            <a:ext cx="3349356" cy="304018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122" y="2114980"/>
            <a:ext cx="5946648" cy="33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1174</Words>
  <Application>Microsoft Office PowerPoint</Application>
  <PresentationFormat>Geniş ekran</PresentationFormat>
  <Paragraphs>179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Segoe UI Symbol</vt:lpstr>
      <vt:lpstr>Symbol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YAGMUR</dc:creator>
  <cp:lastModifiedBy>Pc</cp:lastModifiedBy>
  <cp:revision>186</cp:revision>
  <dcterms:created xsi:type="dcterms:W3CDTF">2026-01-27T17:55:34Z</dcterms:created>
  <dcterms:modified xsi:type="dcterms:W3CDTF">2026-02-05T07:50:25Z</dcterms:modified>
</cp:coreProperties>
</file>